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0"/>
  </p:notesMasterIdLst>
  <p:handoutMasterIdLst>
    <p:handoutMasterId r:id="rId21"/>
  </p:handoutMasterIdLst>
  <p:sldIdLst>
    <p:sldId id="312" r:id="rId5"/>
    <p:sldId id="304" r:id="rId6"/>
    <p:sldId id="307" r:id="rId7"/>
    <p:sldId id="281" r:id="rId8"/>
    <p:sldId id="282" r:id="rId9"/>
    <p:sldId id="314" r:id="rId10"/>
    <p:sldId id="315" r:id="rId11"/>
    <p:sldId id="317" r:id="rId12"/>
    <p:sldId id="324" r:id="rId13"/>
    <p:sldId id="327" r:id="rId14"/>
    <p:sldId id="321" r:id="rId15"/>
    <p:sldId id="326" r:id="rId16"/>
    <p:sldId id="322" r:id="rId17"/>
    <p:sldId id="325" r:id="rId18"/>
    <p:sldId id="297" r:id="rId19"/>
  </p:sldIdLst>
  <p:sldSz cx="12192000" cy="6858000"/>
  <p:notesSz cx="13716000" cy="24384000"/>
  <p:defaultTextStyle>
    <a:defPPr rtl="0">
      <a:defRPr lang="es-ES"/>
    </a:defPPr>
    <a:lvl1pPr marL="0" algn="l" defTabSz="4572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57E1E8-8D9E-BEC1-A1D3-7DC61C096CCC}" v="125" dt="2025-06-23T01:56:29.728"/>
    <p1510:client id="{798E2BFC-BA98-4F76-8743-1AF56C8242F1}" v="1056" dt="2025-06-22T03:53:29.101"/>
    <p1510:client id="{B88AE314-EB00-BCEA-79FB-D138DC751E56}" v="55" dt="2025-06-23T00:39:02.784"/>
    <p1510:client id="{B971D575-EF14-D141-33A9-AE50A8AB93C4}" v="234" dt="2025-06-22T03:57:49.333"/>
    <p1510:client id="{CB0C3A4A-C3B9-8E5E-B127-A06EC2109FF3}" v="59" dt="2025-06-22T01:57:30.876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841C3D40-ED06-417C-A591-9009D2D21592}" type="datetimeyyyy">
              <a:rPr lang="es-ES" smtClean="0"/>
              <a:t>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420BD0AB-C59E-4A46-83D3-F07787446BA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lang="es-ES"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lang="es-ES"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lang="es-ES"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lang="es-ES"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lang="es-ES"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lang="es-ES"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lang="es-ES"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lang="es-ES"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lang="es-ES"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n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/>
          </a:p>
        </p:txBody>
      </p:sp>
      <p:sp>
        <p:nvSpPr>
          <p:cNvPr id="10" name="Forma libre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30" name="Imagen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es-ES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4" name="Marcador de texto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rtlCol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s-ES" sz="1800"/>
            </a:lvl1pPr>
          </a:lstStyle>
          <a:p>
            <a:pPr rtl="0"/>
            <a:r>
              <a:rPr lang="es-ES"/>
              <a:t>Haga clic para agregar un subtítulo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 rtlCol="0">
            <a:normAutofit/>
          </a:bodyPr>
          <a:lstStyle>
            <a:lvl1pPr>
              <a:defRPr lang="es-ES" sz="1800"/>
            </a:lvl1pPr>
            <a:lvl2pPr>
              <a:defRPr lang="es-ES" sz="1800"/>
            </a:lvl2pPr>
            <a:lvl3pPr>
              <a:defRPr lang="es-ES" sz="1800"/>
            </a:lvl3pPr>
            <a:lvl4pPr>
              <a:defRPr lang="es-ES" sz="1800"/>
            </a:lvl4pPr>
            <a:lvl5pPr>
              <a:defRPr lang="es-ES" sz="18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20" name="Marcador de número de diapositiva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es-ES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es-ES" smtClean="0"/>
              <a:pPr rtl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áfico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es-ES" sz="3600" b="1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49" name="Forma libre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16" name="Marcador de contenido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es-ES" sz="1800"/>
            </a:lvl1pPr>
            <a:lvl2pPr>
              <a:spcBef>
                <a:spcPts val="1000"/>
              </a:spcBef>
              <a:defRPr lang="es-ES" sz="1800"/>
            </a:lvl2pPr>
            <a:lvl3pPr>
              <a:spcBef>
                <a:spcPts val="1000"/>
              </a:spcBef>
              <a:defRPr lang="es-ES" sz="1800"/>
            </a:lvl3pPr>
            <a:lvl4pPr>
              <a:spcBef>
                <a:spcPts val="1000"/>
              </a:spcBef>
              <a:defRPr lang="es-ES" sz="1800"/>
            </a:lvl4pPr>
            <a:lvl5pPr>
              <a:spcBef>
                <a:spcPts val="1000"/>
              </a:spcBef>
              <a:defRPr lang="es-ES" sz="18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8" name="Marcador de contenido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es-ES" sz="1800"/>
            </a:lvl1pPr>
            <a:lvl2pPr>
              <a:spcBef>
                <a:spcPts val="1000"/>
              </a:spcBef>
              <a:defRPr lang="es-ES" sz="1800"/>
            </a:lvl2pPr>
            <a:lvl3pPr>
              <a:spcBef>
                <a:spcPts val="1000"/>
              </a:spcBef>
              <a:defRPr lang="es-ES" sz="1800"/>
            </a:lvl3pPr>
            <a:lvl4pPr>
              <a:spcBef>
                <a:spcPts val="1000"/>
              </a:spcBef>
              <a:defRPr lang="es-ES" sz="1800"/>
            </a:lvl4pPr>
            <a:lvl5pPr>
              <a:spcBef>
                <a:spcPts val="1000"/>
              </a:spcBef>
              <a:defRPr lang="es-ES" sz="18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27" name="Marcador de número de diapositiva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es-ES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es-ES" smtClean="0"/>
              <a:pPr rtl="0"/>
              <a:t>‹#›</a:t>
            </a:fld>
            <a:endParaRPr lang="es-ES"/>
          </a:p>
        </p:txBody>
      </p:sp>
      <p:pic>
        <p:nvPicPr>
          <p:cNvPr id="43" name="Gráfico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áfico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n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es-ES"/>
            </a:defPPr>
          </a:lstStyle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ángulo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sz="45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sz="16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 rtlCol="0"/>
          <a:lstStyle>
            <a:lvl1pPr algn="ctr">
              <a:lnSpc>
                <a:spcPct val="100000"/>
              </a:lnSpc>
              <a:defRPr lang="es-ES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4" name="Marcador de contenido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 rtlCol="0">
            <a:normAutofit/>
          </a:bodyPr>
          <a:lstStyle>
            <a:lvl1pPr>
              <a:spcBef>
                <a:spcPts val="1000"/>
              </a:spcBef>
              <a:defRPr lang="es-ES" sz="1800"/>
            </a:lvl1pPr>
            <a:lvl2pPr>
              <a:spcBef>
                <a:spcPts val="1000"/>
              </a:spcBef>
              <a:defRPr lang="es-ES" sz="1800"/>
            </a:lvl2pPr>
            <a:lvl3pPr>
              <a:spcBef>
                <a:spcPts val="1000"/>
              </a:spcBef>
              <a:defRPr lang="es-ES" sz="1800"/>
            </a:lvl3pPr>
            <a:lvl4pPr>
              <a:spcBef>
                <a:spcPts val="1000"/>
              </a:spcBef>
              <a:defRPr lang="es-ES" sz="1800"/>
            </a:lvl4pPr>
            <a:lvl5pPr>
              <a:spcBef>
                <a:spcPts val="1000"/>
              </a:spcBef>
              <a:defRPr lang="es-ES" sz="18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6" name="Marcador de número de diapositiva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es-ES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es-ES" smtClean="0"/>
              <a:pPr rtl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pic>
        <p:nvPicPr>
          <p:cNvPr id="9" name="Imagen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rtlCol="0" anchor="b" anchorCtr="0">
            <a:noAutofit/>
          </a:bodyPr>
          <a:lstStyle>
            <a:lvl1pPr algn="l">
              <a:lnSpc>
                <a:spcPct val="100000"/>
              </a:lnSpc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rtlCol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lang="es-ES" sz="2400"/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defPPr>
              <a:defRPr lang="es-ES"/>
            </a:def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es-ES">
                <a:latin typeface="+mn-lt"/>
              </a:defRPr>
            </a:lvl1pPr>
          </a:lstStyle>
          <a:p>
            <a:pPr rtl="0"/>
            <a:fld id="{48F63A3B-78C7-47BE-AE5E-E10140E04643}" type="slidenum">
              <a:rPr lang="es-ES" smtClean="0"/>
              <a:pPr rtl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es-ES">
                <a:latin typeface="+mn-lt"/>
              </a:defRPr>
            </a:lvl1pPr>
          </a:lstStyle>
          <a:p>
            <a:pPr rtl="0"/>
            <a:fld id="{48F63A3B-78C7-47BE-AE5E-E10140E04643}" type="slidenum">
              <a:rPr lang="es-ES" smtClean="0"/>
              <a:pPr rtl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rtlCol="0" anchor="b"/>
          <a:lstStyle>
            <a:lvl1pPr>
              <a:lnSpc>
                <a:spcPct val="100000"/>
              </a:lnSpc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es-ES">
                <a:latin typeface="+mn-lt"/>
              </a:defRPr>
            </a:lvl1pPr>
          </a:lstStyle>
          <a:p>
            <a:pPr rtl="0"/>
            <a:fld id="{48F63A3B-78C7-47BE-AE5E-E10140E04643}" type="slidenum">
              <a:rPr lang="es-ES" smtClean="0"/>
              <a:pPr rtl="0"/>
              <a:t>‹#›</a:t>
            </a:fld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 rtlCol="0"/>
          <a:lstStyle>
            <a:lvl1pPr marL="0" indent="0">
              <a:buNone/>
              <a:defRPr lang="es-ES" sz="1600"/>
            </a:lvl1pPr>
            <a:lvl2pPr marL="457200" indent="0">
              <a:buNone/>
              <a:defRPr lang="es-ES" sz="1400"/>
            </a:lvl2pPr>
            <a:lvl3pPr marL="914400" indent="0">
              <a:buNone/>
              <a:defRPr lang="es-ES" sz="1200"/>
            </a:lvl3pPr>
            <a:lvl4pPr marL="1371600" indent="0">
              <a:buNone/>
              <a:defRPr lang="es-ES" sz="1000"/>
            </a:lvl4pPr>
            <a:lvl5pPr marL="1828800" indent="0">
              <a:buNone/>
              <a:defRPr lang="es-ES" sz="1000"/>
            </a:lvl5pPr>
            <a:lvl6pPr marL="2286000" indent="0">
              <a:buNone/>
              <a:defRPr lang="es-ES" sz="1000"/>
            </a:lvl6pPr>
            <a:lvl7pPr marL="2743200" indent="0">
              <a:buNone/>
              <a:defRPr lang="es-ES" sz="1000"/>
            </a:lvl7pPr>
            <a:lvl8pPr marL="3200400" indent="0">
              <a:buNone/>
              <a:defRPr lang="es-ES" sz="1000"/>
            </a:lvl8pPr>
            <a:lvl9pPr marL="3657600" indent="0">
              <a:buNone/>
              <a:defRPr lang="es-ES" sz="1000"/>
            </a:lvl9pPr>
          </a:lstStyle>
          <a:p>
            <a:pPr lvl="0" rtl="0"/>
            <a:r>
              <a:rPr lang="es-ES"/>
              <a:t>Haga clic para agregar texto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 rtlCol="0"/>
          <a:lstStyle>
            <a:lvl1pPr>
              <a:defRPr lang="es-ES" sz="3200"/>
            </a:lvl1pPr>
            <a:lvl2pPr>
              <a:defRPr lang="es-ES" sz="2800"/>
            </a:lvl2pPr>
            <a:lvl3pPr>
              <a:defRPr lang="es-ES" sz="2400"/>
            </a:lvl3pPr>
            <a:lvl4pPr>
              <a:defRPr lang="es-ES" sz="2000"/>
            </a:lvl4pPr>
            <a:lvl5pPr>
              <a:defRPr lang="es-ES" sz="2000"/>
            </a:lvl5pPr>
            <a:lvl6pPr>
              <a:defRPr lang="es-ES" sz="2000"/>
            </a:lvl6pPr>
            <a:lvl7pPr>
              <a:defRPr lang="es-ES" sz="2000"/>
            </a:lvl7pPr>
            <a:lvl8pPr>
              <a:defRPr lang="es-ES" sz="2000"/>
            </a:lvl8pPr>
            <a:lvl9pPr>
              <a:defRPr lang="es-ES" sz="2000"/>
            </a:lvl9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rtlCol="0" anchor="b"/>
          <a:lstStyle>
            <a:lvl1pPr>
              <a:lnSpc>
                <a:spcPct val="100000"/>
              </a:lnSpc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es-ES">
                <a:latin typeface="+mn-lt"/>
              </a:defRPr>
            </a:lvl1pPr>
          </a:lstStyle>
          <a:p>
            <a:pPr rtl="0"/>
            <a:fld id="{48F63A3B-78C7-47BE-AE5E-E10140E04643}" type="slidenum">
              <a:rPr lang="es-ES" smtClean="0"/>
              <a:pPr rtl="0"/>
              <a:t>‹#›</a:t>
            </a:fld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 rtlCol="0"/>
          <a:lstStyle>
            <a:lvl1pPr marL="0" indent="0">
              <a:buNone/>
              <a:defRPr lang="es-ES" sz="1600"/>
            </a:lvl1pPr>
            <a:lvl2pPr marL="457200" indent="0">
              <a:buNone/>
              <a:defRPr lang="es-ES" sz="1400"/>
            </a:lvl2pPr>
            <a:lvl3pPr marL="914400" indent="0">
              <a:buNone/>
              <a:defRPr lang="es-ES" sz="1200"/>
            </a:lvl3pPr>
            <a:lvl4pPr marL="1371600" indent="0">
              <a:buNone/>
              <a:defRPr lang="es-ES" sz="1000"/>
            </a:lvl4pPr>
            <a:lvl5pPr marL="1828800" indent="0">
              <a:buNone/>
              <a:defRPr lang="es-ES" sz="1000"/>
            </a:lvl5pPr>
            <a:lvl6pPr marL="2286000" indent="0">
              <a:buNone/>
              <a:defRPr lang="es-ES" sz="1000"/>
            </a:lvl6pPr>
            <a:lvl7pPr marL="2743200" indent="0">
              <a:buNone/>
              <a:defRPr lang="es-ES" sz="1000"/>
            </a:lvl7pPr>
            <a:lvl8pPr marL="3200400" indent="0">
              <a:buNone/>
              <a:defRPr lang="es-ES" sz="1000"/>
            </a:lvl8pPr>
            <a:lvl9pPr marL="3657600" indent="0">
              <a:buNone/>
              <a:defRPr lang="es-ES" sz="1000"/>
            </a:lvl9pPr>
          </a:lstStyle>
          <a:p>
            <a:pPr lvl="0" rtl="0"/>
            <a:r>
              <a:rPr lang="es-ES"/>
              <a:t>Haga clic para agregar texto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lang="es-ES" sz="2800"/>
            </a:lvl1pPr>
            <a:lvl2pPr marL="457200" indent="0">
              <a:buNone/>
              <a:defRPr lang="es-ES" sz="2800"/>
            </a:lvl2pPr>
            <a:lvl3pPr marL="914400" indent="0">
              <a:buNone/>
              <a:defRPr lang="es-ES" sz="2400"/>
            </a:lvl3pPr>
            <a:lvl4pPr marL="1371600" indent="0">
              <a:buNone/>
              <a:defRPr lang="es-ES" sz="2000"/>
            </a:lvl4pPr>
            <a:lvl5pPr marL="1828800" indent="0">
              <a:buNone/>
              <a:defRPr lang="es-ES" sz="2000"/>
            </a:lvl5pPr>
            <a:lvl6pPr marL="2286000" indent="0">
              <a:buNone/>
              <a:defRPr lang="es-ES" sz="2000"/>
            </a:lvl6pPr>
            <a:lvl7pPr marL="2743200" indent="0">
              <a:buNone/>
              <a:defRPr lang="es-ES" sz="2000"/>
            </a:lvl7pPr>
            <a:lvl8pPr marL="3200400" indent="0">
              <a:buNone/>
              <a:defRPr lang="es-ES" sz="2000"/>
            </a:lvl8pPr>
            <a:lvl9pPr marL="3657600" indent="0">
              <a:buNone/>
              <a:defRPr lang="es-ES" sz="2000"/>
            </a:lvl9pPr>
          </a:lstStyle>
          <a:p>
            <a:pPr rtl="0"/>
            <a:r>
              <a:rPr lang="es-ES"/>
              <a:t>Haga clic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orma libre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8" name="Forma libre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orma libre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11" name="Forma libre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</p:grpSp>
      <p:sp>
        <p:nvSpPr>
          <p:cNvPr id="14" name="Imagen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es-ES" sz="2400"/>
            </a:lvl1pPr>
            <a:lvl2pPr marL="347472">
              <a:lnSpc>
                <a:spcPct val="150000"/>
              </a:lnSpc>
              <a:spcBef>
                <a:spcPts val="0"/>
              </a:spcBef>
              <a:defRPr lang="es-ES" sz="2000"/>
            </a:lvl2pPr>
            <a:lvl3pPr marL="685800">
              <a:lnSpc>
                <a:spcPct val="150000"/>
              </a:lnSpc>
              <a:spcBef>
                <a:spcPts val="0"/>
              </a:spcBef>
              <a:defRPr lang="es-ES" sz="1800"/>
            </a:lvl3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es-ES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es-ES" smtClean="0"/>
              <a:pPr rtl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sz="45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sz="160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orma libre: Forma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es-ES"/>
              </a:defPPr>
            </a:lstStyle>
            <a:p>
              <a:pPr lvl="0" rtl="0"/>
              <a:endParaRPr lang="es-ES"/>
            </a:p>
          </p:txBody>
        </p:sp>
        <p:sp>
          <p:nvSpPr>
            <p:cNvPr id="15" name="Forma libre: Forma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es-ES"/>
              </a:defPPr>
            </a:lstStyle>
            <a:p>
              <a:pPr lvl="0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6" name="Imagen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</p:grpSp>
      <p:sp>
        <p:nvSpPr>
          <p:cNvPr id="2" name="Título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rtlCol="0" anchor="ctr">
            <a:noAutofit/>
          </a:bodyPr>
          <a:lstStyle>
            <a:lvl1pPr algn="l">
              <a:lnSpc>
                <a:spcPct val="100000"/>
              </a:lnSpc>
              <a:defRPr lang="es-ES" sz="3600" b="1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 rtlCol="0">
            <a:normAutofit/>
          </a:bodyPr>
          <a:lstStyle>
            <a:lvl1pPr marL="0" indent="0">
              <a:buNone/>
              <a:defRPr lang="es-ES" sz="1800"/>
            </a:lvl1pPr>
          </a:lstStyle>
          <a:p>
            <a:pPr lvl="0" rtl="0"/>
            <a:r>
              <a:rPr lang="es-ES"/>
              <a:t>Haga clic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sz="45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sz="1600"/>
          </a:p>
        </p:txBody>
      </p:sp>
      <p:sp>
        <p:nvSpPr>
          <p:cNvPr id="36" name="Forma libre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33" name="Forma libre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lvl="0" algn="ctr" rtl="0"/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es-ES" sz="3600"/>
            </a:lvl1pPr>
          </a:lstStyle>
          <a:p>
            <a:pPr rtl="0"/>
            <a:r>
              <a:rPr lang="es-ES"/>
              <a:t>Haga clic para agregar texto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es-ES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es-ES" sz="2400"/>
            </a:lvl3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</p:txBody>
      </p:sp>
      <p:sp>
        <p:nvSpPr>
          <p:cNvPr id="52" name="Marcador de posición de imagen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 rtlCol="0">
            <a:normAutofit/>
          </a:bodyPr>
          <a:lstStyle>
            <a:lvl1pPr marL="0" indent="0">
              <a:buNone/>
              <a:defRPr lang="es-ES" sz="1800"/>
            </a:lvl1pPr>
          </a:lstStyle>
          <a:p>
            <a:pPr lvl="0" rtl="0"/>
            <a:r>
              <a:rPr lang="es-ES"/>
              <a:t>Haga clic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n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53" name="Forma libre: Forma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29" name="Forma libre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31" name="Forma libre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33" name="Imagen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rtlCol="0" anchor="b" anchorCtr="0">
            <a:noAutofit/>
          </a:bodyPr>
          <a:lstStyle>
            <a:lvl1pPr algn="l">
              <a:lnSpc>
                <a:spcPct val="100000"/>
              </a:lnSpc>
              <a:defRPr lang="es-ES" sz="3600" b="1"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3" name="Marcador de contenido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es-ES" sz="1800"/>
            </a:lvl1pPr>
            <a:lvl2pPr>
              <a:spcBef>
                <a:spcPts val="1000"/>
              </a:spcBef>
              <a:defRPr lang="es-ES" sz="1800"/>
            </a:lvl2pPr>
            <a:lvl3pPr>
              <a:spcBef>
                <a:spcPts val="1000"/>
              </a:spcBef>
              <a:defRPr lang="es-ES" sz="1800"/>
            </a:lvl3pPr>
            <a:lvl4pPr>
              <a:spcBef>
                <a:spcPts val="1000"/>
              </a:spcBef>
              <a:defRPr lang="es-ES" sz="1800"/>
            </a:lvl4pPr>
            <a:lvl5pPr>
              <a:spcBef>
                <a:spcPts val="1000"/>
              </a:spcBef>
              <a:defRPr lang="es-ES" sz="18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8" name="Marcador de número de diapositiva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es-ES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es-ES" smtClean="0"/>
              <a:pPr rtl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1" name="Imagen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pic>
        <p:nvPicPr>
          <p:cNvPr id="13" name="Imagen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orma libre: Forma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17" name="Imagen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pic>
        <p:nvPicPr>
          <p:cNvPr id="19" name="Imagen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Marcador de número de diapositiva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es-ES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es-ES" smtClean="0"/>
              <a:pPr rtl="0"/>
              <a:t>‹#›</a:t>
            </a:fld>
            <a:endParaRPr lang="es-ES"/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es-ES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es-ES" sz="2400"/>
            </a:lvl3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a libre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Forma libre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14" name="Forma libre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16" name="Forma libre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Título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9" name="Marcador de número de diapositiva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es-ES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es-ES" smtClean="0"/>
              <a:pPr rtl="0"/>
              <a:t>‹#›</a:t>
            </a:fld>
            <a:endParaRPr lang="es-ES"/>
          </a:p>
        </p:txBody>
      </p:sp>
      <p:sp>
        <p:nvSpPr>
          <p:cNvPr id="23" name="Marcador de contenido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es-ES" sz="1800"/>
            </a:lvl1pPr>
            <a:lvl2pPr marL="283464" indent="-283464">
              <a:spcBef>
                <a:spcPts val="1000"/>
              </a:spcBef>
              <a:defRPr lang="es-ES" sz="1800"/>
            </a:lvl2pPr>
            <a:lvl3pPr marL="283464" indent="-283464">
              <a:spcBef>
                <a:spcPts val="1000"/>
              </a:spcBef>
              <a:defRPr lang="es-ES" sz="1800"/>
            </a:lvl3pPr>
            <a:lvl4pPr marL="283464" indent="-283464">
              <a:spcBef>
                <a:spcPts val="1000"/>
              </a:spcBef>
              <a:defRPr lang="es-ES" sz="1800"/>
            </a:lvl4pPr>
            <a:lvl5pPr marL="283464" indent="-283464">
              <a:spcBef>
                <a:spcPts val="1000"/>
              </a:spcBef>
              <a:defRPr lang="es-ES" sz="18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25" name="Marcador de contenido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es-ES" sz="1800"/>
            </a:lvl1pPr>
            <a:lvl2pPr marL="283464" indent="-283464">
              <a:spcBef>
                <a:spcPts val="1000"/>
              </a:spcBef>
              <a:defRPr lang="es-ES" sz="1800"/>
            </a:lvl2pPr>
            <a:lvl3pPr marL="283464" indent="-283464">
              <a:spcBef>
                <a:spcPts val="1000"/>
              </a:spcBef>
              <a:defRPr lang="es-ES" sz="1800"/>
            </a:lvl3pPr>
            <a:lvl4pPr marL="283464" indent="-283464">
              <a:spcBef>
                <a:spcPts val="1000"/>
              </a:spcBef>
              <a:defRPr lang="es-ES" sz="1800"/>
            </a:lvl4pPr>
            <a:lvl5pPr marL="283464" indent="-283464">
              <a:spcBef>
                <a:spcPts val="1000"/>
              </a:spcBef>
              <a:defRPr lang="es-ES" sz="18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ángulo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sz="45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sz="16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es-ES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 rtlCol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lang="es-ES"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lang="es-ES"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lang="es-ES"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lang="es-ES" sz="1800"/>
            </a:lvl4pPr>
            <a:lvl5pPr indent="-283464">
              <a:spcBef>
                <a:spcPts val="1000"/>
              </a:spcBef>
              <a:defRPr lang="es-ES" sz="18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es-ES" sz="1800"/>
            </a:lvl1pPr>
            <a:lvl2pPr indent="-283464">
              <a:spcBef>
                <a:spcPts val="1000"/>
              </a:spcBef>
              <a:defRPr lang="es-ES" sz="1800"/>
            </a:lvl2pPr>
            <a:lvl3pPr indent="-283464">
              <a:spcBef>
                <a:spcPts val="1000"/>
              </a:spcBef>
              <a:defRPr lang="es-ES" sz="1800"/>
            </a:lvl3pPr>
            <a:lvl4pPr indent="-283464">
              <a:spcBef>
                <a:spcPts val="1000"/>
              </a:spcBef>
              <a:defRPr lang="es-ES" sz="1800"/>
            </a:lvl4pPr>
            <a:lvl5pPr indent="-283464">
              <a:spcBef>
                <a:spcPts val="1000"/>
              </a:spcBef>
              <a:defRPr lang="es-ES" sz="18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31" name="Marcador de posición de imagen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 marL="0" indent="0">
              <a:buNone/>
              <a:defRPr lang="es-ES" sz="1800"/>
            </a:lvl1pPr>
          </a:lstStyle>
          <a:p>
            <a:pPr lvl="0" rtl="0"/>
            <a:r>
              <a:rPr lang="es-ES"/>
              <a:t>Haga clic para agregar una imagen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orma libre: Forma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es-ES"/>
              </a:defPPr>
            </a:lstStyle>
            <a:p>
              <a:pPr lvl="0" rtl="0"/>
              <a:endParaRPr lang="es-ES"/>
            </a:p>
          </p:txBody>
        </p:sp>
        <p:sp>
          <p:nvSpPr>
            <p:cNvPr id="21" name="Forma libre: Forma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es-ES"/>
              </a:defPPr>
            </a:lstStyle>
            <a:p>
              <a:pPr lvl="0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2" name="Forma libre: Forma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es-ES"/>
              </a:defPPr>
            </a:lstStyle>
            <a:p>
              <a:pPr lvl="0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3" name="Imagen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</p:grpSp>
      <p:sp>
        <p:nvSpPr>
          <p:cNvPr id="44" name="Marcador de número de diapositiva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es-ES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es-ES" smtClean="0"/>
              <a:pPr rtl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26" name="Imagen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14" name="Forma libre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pic>
        <p:nvPicPr>
          <p:cNvPr id="21" name="Imagen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orma libre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es-ES" sz="3600" b="1"/>
            </a:lvl1pPr>
          </a:lstStyle>
          <a:p>
            <a:pPr rtl="0"/>
            <a:endParaRPr lang="es-ES"/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es-ES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es-ES" sz="2400"/>
            </a:lvl3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 rtlCol="0">
            <a:normAutofit/>
          </a:bodyPr>
          <a:lstStyle>
            <a:lvl1pPr marL="0" indent="0">
              <a:buNone/>
              <a:defRPr lang="es-ES" sz="1800"/>
            </a:lvl1pPr>
          </a:lstStyle>
          <a:p>
            <a:pPr rtl="0"/>
            <a:endParaRPr lang="es-ES"/>
          </a:p>
        </p:txBody>
      </p:sp>
      <p:sp>
        <p:nvSpPr>
          <p:cNvPr id="20" name="Marcador de número de diapositiva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es-ES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es-ES" smtClean="0"/>
              <a:pPr rtl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es-ES"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fld id="{48F63A3B-78C7-47BE-AE5E-E10140E04643}" type="slidenum">
              <a:rPr lang="es-ES" smtClean="0"/>
              <a:pPr rtl="0"/>
              <a:t>‹#›</a:t>
            </a:fld>
            <a:endParaRPr lang="es-ES"/>
          </a:p>
        </p:txBody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es-ES"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es-ES"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es-ES"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es-ES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es-ES"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es-ES"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6158" y="810227"/>
            <a:ext cx="7719684" cy="3831221"/>
          </a:xfrm>
        </p:spPr>
        <p:txBody>
          <a:bodyPr rtlCol="0" anchor="ctr"/>
          <a:lstStyle>
            <a:defPPr>
              <a:defRPr lang="es-ES"/>
            </a:defPPr>
          </a:lstStyle>
          <a:p>
            <a:r>
              <a:rPr lang="es-CL" sz="3200" noProof="0" err="1"/>
              <a:t>Caligidosis</a:t>
            </a:r>
            <a:r>
              <a:rPr lang="es-CL" sz="3200" noProof="0"/>
              <a:t> Bajo la Lupa: ¿Qué Nos Dicen los Parásitos del Mar?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EB1E38-C94D-17EC-5E64-E4FC8AED7C38}"/>
              </a:ext>
            </a:extLst>
          </p:cNvPr>
          <p:cNvSpPr txBox="1">
            <a:spLocks/>
          </p:cNvSpPr>
          <p:nvPr/>
        </p:nvSpPr>
        <p:spPr>
          <a:xfrm>
            <a:off x="331991" y="5056260"/>
            <a:ext cx="2673759" cy="16704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noProof="0"/>
              <a:t>Integrantes: </a:t>
            </a:r>
          </a:p>
          <a:p>
            <a:pPr lvl="1"/>
            <a:r>
              <a:rPr lang="es-CL" noProof="0"/>
              <a:t>Nicolás Jarpa Jeldres</a:t>
            </a:r>
          </a:p>
          <a:p>
            <a:pPr lvl="1"/>
            <a:r>
              <a:rPr lang="es-CL" noProof="0"/>
              <a:t>Ignacio Barria Concha</a:t>
            </a:r>
          </a:p>
          <a:p>
            <a:pPr lvl="1"/>
            <a:r>
              <a:rPr lang="es-CL" noProof="0"/>
              <a:t>Cesar Franco Mindiola</a:t>
            </a:r>
          </a:p>
          <a:p>
            <a:pPr lvl="1"/>
            <a:r>
              <a:rPr lang="es-CL" noProof="0"/>
              <a:t>Nicolás Pino Leal</a:t>
            </a:r>
            <a:br>
              <a:rPr lang="es-CL" noProof="0"/>
            </a:br>
            <a:endParaRPr kumimoji="0" lang="es-CL" sz="2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BF95041F-9919-5F84-3E0F-333141F5F6B8}"/>
              </a:ext>
            </a:extLst>
          </p:cNvPr>
          <p:cNvSpPr txBox="1">
            <a:spLocks/>
          </p:cNvSpPr>
          <p:nvPr/>
        </p:nvSpPr>
        <p:spPr>
          <a:xfrm>
            <a:off x="9012755" y="5056259"/>
            <a:ext cx="2673759" cy="167046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noProof="0"/>
              <a:t>Profesora: Mabel Vidal</a:t>
            </a:r>
            <a:br>
              <a:rPr lang="es-CL" noProof="0"/>
            </a:br>
            <a:endParaRPr lang="es-CL" noProof="0">
              <a:latin typeface="Sabon Next LT"/>
              <a:cs typeface="Sabon Next LT"/>
            </a:endParaRPr>
          </a:p>
          <a:p>
            <a:pPr marL="0" indent="0">
              <a:buNone/>
            </a:pPr>
            <a:r>
              <a:rPr lang="es-CL">
                <a:cs typeface="Sabon Next LT"/>
              </a:rPr>
              <a:t>Fecha: 24/06/2025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EAEF3FC-777F-D27C-D95B-AD40EE605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619" y="1932564"/>
            <a:ext cx="6038572" cy="3780795"/>
          </a:xfrm>
        </p:spPr>
        <p:txBody>
          <a:bodyPr vert="horz" lIns="91440" tIns="0" rIns="91440" bIns="0" rtlCol="0" anchor="t">
            <a:normAutofit fontScale="55000" lnSpcReduction="20000"/>
          </a:bodyPr>
          <a:lstStyle/>
          <a:p>
            <a:r>
              <a:rPr lang="es-ES" b="1" dirty="0" err="1">
                <a:latin typeface="Consolas"/>
              </a:rPr>
              <a:t>mejores_params</a:t>
            </a:r>
            <a:r>
              <a:rPr lang="es-ES" b="1" dirty="0">
                <a:latin typeface="Consolas"/>
              </a:rPr>
              <a:t> = {</a:t>
            </a:r>
            <a:endParaRPr lang="es-ES" b="1" dirty="0">
              <a:cs typeface="Sabon Next LT"/>
            </a:endParaRPr>
          </a:p>
          <a:p>
            <a:r>
              <a:rPr lang="es-ES" b="1" dirty="0">
                <a:latin typeface="Consolas"/>
              </a:rPr>
              <a:t>    '</a:t>
            </a:r>
            <a:r>
              <a:rPr lang="es-ES" b="1" dirty="0" err="1">
                <a:latin typeface="Consolas"/>
              </a:rPr>
              <a:t>n_estimators</a:t>
            </a:r>
            <a:r>
              <a:rPr lang="es-ES" b="1" dirty="0">
                <a:latin typeface="Consolas"/>
              </a:rPr>
              <a:t>': 500,</a:t>
            </a:r>
            <a:endParaRPr lang="es-ES" b="1" dirty="0">
              <a:cs typeface="Sabon Next LT"/>
            </a:endParaRPr>
          </a:p>
          <a:p>
            <a:r>
              <a:rPr lang="es-ES" b="1" dirty="0">
                <a:latin typeface="Consolas"/>
              </a:rPr>
              <a:t>    '</a:t>
            </a:r>
            <a:r>
              <a:rPr lang="es-ES" b="1" dirty="0" err="1">
                <a:latin typeface="Consolas"/>
              </a:rPr>
              <a:t>learning_rate</a:t>
            </a:r>
            <a:r>
              <a:rPr lang="es-ES" b="1" dirty="0">
                <a:latin typeface="Consolas"/>
              </a:rPr>
              <a:t>': 0.05,</a:t>
            </a:r>
            <a:endParaRPr lang="es-ES" b="1" dirty="0">
              <a:cs typeface="Sabon Next LT"/>
            </a:endParaRPr>
          </a:p>
          <a:p>
            <a:r>
              <a:rPr lang="es-ES" b="1" dirty="0">
                <a:latin typeface="Consolas"/>
              </a:rPr>
              <a:t>    '</a:t>
            </a:r>
            <a:r>
              <a:rPr lang="es-ES" b="1" dirty="0" err="1">
                <a:latin typeface="Consolas"/>
              </a:rPr>
              <a:t>max_depth</a:t>
            </a:r>
            <a:r>
              <a:rPr lang="es-ES" b="1" dirty="0">
                <a:latin typeface="Consolas"/>
              </a:rPr>
              <a:t>': 8,</a:t>
            </a:r>
            <a:endParaRPr lang="es-ES" b="1" dirty="0">
              <a:cs typeface="Sabon Next LT"/>
            </a:endParaRPr>
          </a:p>
          <a:p>
            <a:r>
              <a:rPr lang="es-ES" b="1" dirty="0">
                <a:latin typeface="Consolas"/>
              </a:rPr>
              <a:t>    '</a:t>
            </a:r>
            <a:r>
              <a:rPr lang="es-ES" b="1" dirty="0" err="1">
                <a:latin typeface="Consolas"/>
              </a:rPr>
              <a:t>subsample</a:t>
            </a:r>
            <a:r>
              <a:rPr lang="es-ES" b="1" dirty="0">
                <a:latin typeface="Consolas"/>
              </a:rPr>
              <a:t>': 0.8,</a:t>
            </a:r>
            <a:endParaRPr lang="es-ES" b="1" dirty="0">
              <a:cs typeface="Sabon Next LT"/>
            </a:endParaRPr>
          </a:p>
          <a:p>
            <a:r>
              <a:rPr lang="es-ES" b="1" dirty="0">
                <a:latin typeface="Consolas"/>
              </a:rPr>
              <a:t>    '</a:t>
            </a:r>
            <a:r>
              <a:rPr lang="es-ES" b="1" dirty="0" err="1">
                <a:latin typeface="Consolas"/>
              </a:rPr>
              <a:t>colsample_bytree</a:t>
            </a:r>
            <a:r>
              <a:rPr lang="es-ES" b="1" dirty="0">
                <a:latin typeface="Consolas"/>
              </a:rPr>
              <a:t>': 0.8,</a:t>
            </a:r>
            <a:endParaRPr lang="es-ES" b="1" dirty="0">
              <a:cs typeface="Sabon Next LT"/>
            </a:endParaRPr>
          </a:p>
          <a:p>
            <a:r>
              <a:rPr lang="es-ES" b="1">
                <a:latin typeface="Consolas"/>
              </a:rPr>
              <a:t>    'gamma': 1,</a:t>
            </a:r>
            <a:endParaRPr lang="es-ES" b="1">
              <a:cs typeface="Sabon Next LT"/>
            </a:endParaRPr>
          </a:p>
          <a:p>
            <a:r>
              <a:rPr lang="es-ES" b="1" dirty="0">
                <a:latin typeface="Consolas"/>
              </a:rPr>
              <a:t>    '</a:t>
            </a:r>
            <a:r>
              <a:rPr lang="es-ES" b="1" dirty="0" err="1">
                <a:latin typeface="Consolas"/>
              </a:rPr>
              <a:t>reg_alpha</a:t>
            </a:r>
            <a:r>
              <a:rPr lang="es-ES" b="1" dirty="0">
                <a:latin typeface="Consolas"/>
              </a:rPr>
              <a:t>': 0.1,</a:t>
            </a:r>
            <a:endParaRPr lang="es-ES" b="1" dirty="0">
              <a:cs typeface="Sabon Next LT"/>
            </a:endParaRPr>
          </a:p>
          <a:p>
            <a:r>
              <a:rPr lang="es-ES" b="1" dirty="0">
                <a:latin typeface="Consolas"/>
              </a:rPr>
              <a:t>    '</a:t>
            </a:r>
            <a:r>
              <a:rPr lang="es-ES" b="1" dirty="0" err="1">
                <a:latin typeface="Consolas"/>
              </a:rPr>
              <a:t>reg_lambda</a:t>
            </a:r>
            <a:r>
              <a:rPr lang="es-ES" b="1" dirty="0">
                <a:latin typeface="Consolas"/>
              </a:rPr>
              <a:t>': 1,</a:t>
            </a:r>
            <a:endParaRPr lang="es-ES" b="1" dirty="0">
              <a:cs typeface="Sabon Next LT"/>
            </a:endParaRPr>
          </a:p>
          <a:p>
            <a:r>
              <a:rPr lang="es-ES" b="1" dirty="0">
                <a:latin typeface="Consolas"/>
              </a:rPr>
              <a:t>    '</a:t>
            </a:r>
            <a:r>
              <a:rPr lang="es-ES" b="1" dirty="0" err="1">
                <a:latin typeface="Consolas"/>
              </a:rPr>
              <a:t>min_child_weight</a:t>
            </a:r>
            <a:r>
              <a:rPr lang="es-ES" b="1" dirty="0">
                <a:latin typeface="Consolas"/>
              </a:rPr>
              <a:t>': 2,</a:t>
            </a:r>
            <a:endParaRPr lang="es-ES" b="1" dirty="0">
              <a:cs typeface="Sabon Next LT"/>
            </a:endParaRPr>
          </a:p>
          <a:p>
            <a:r>
              <a:rPr lang="es-ES" b="1" dirty="0">
                <a:latin typeface="Consolas"/>
              </a:rPr>
              <a:t>    '</a:t>
            </a:r>
            <a:r>
              <a:rPr lang="es-ES" b="1" dirty="0" err="1">
                <a:latin typeface="Consolas"/>
              </a:rPr>
              <a:t>random_state</a:t>
            </a:r>
            <a:r>
              <a:rPr lang="es-ES" b="1" dirty="0">
                <a:latin typeface="Consolas"/>
              </a:rPr>
              <a:t>': 42</a:t>
            </a:r>
            <a:endParaRPr lang="es-ES" b="1" dirty="0">
              <a:latin typeface="Consolas"/>
              <a:cs typeface="Sabon Next LT"/>
            </a:endParaRPr>
          </a:p>
          <a:p>
            <a:r>
              <a:rPr lang="es-ES" b="1">
                <a:solidFill>
                  <a:srgbClr val="1F2C8F"/>
                </a:solidFill>
                <a:latin typeface="Consolas"/>
              </a:rPr>
              <a:t>}</a:t>
            </a:r>
          </a:p>
          <a:p>
            <a:r>
              <a:rPr lang="es-ES" sz="1100">
                <a:solidFill>
                  <a:schemeClr val="tx1"/>
                </a:solidFill>
                <a:latin typeface="Consolas"/>
              </a:rPr>
              <a:t>}</a:t>
            </a:r>
            <a:endParaRPr lang="es-ES">
              <a:solidFill>
                <a:schemeClr val="tx1"/>
              </a:solidFill>
            </a:endParaRPr>
          </a:p>
          <a:p>
            <a:br>
              <a:rPr lang="en-US"/>
            </a:br>
            <a:endParaRPr lang="en-US"/>
          </a:p>
          <a:p>
            <a:endParaRPr lang="es-ES">
              <a:cs typeface="Sabon Next 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7DA10-47AD-C86E-90DC-6E9F33576F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es-ES" smtClean="0"/>
              <a:pPr rtl="0"/>
              <a:t>10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547D33D-82D3-4358-6138-7C9B8B3D323F}"/>
              </a:ext>
            </a:extLst>
          </p:cNvPr>
          <p:cNvSpPr txBox="1"/>
          <p:nvPr/>
        </p:nvSpPr>
        <p:spPr>
          <a:xfrm>
            <a:off x="465909" y="324394"/>
            <a:ext cx="72504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solidFill>
                  <a:schemeClr val="accent6"/>
                </a:solidFill>
                <a:latin typeface="Arial Black"/>
                <a:cs typeface="Sabon Next LT"/>
              </a:rPr>
              <a:t>Mejores </a:t>
            </a:r>
            <a:r>
              <a:rPr lang="es-ES" sz="3600" err="1">
                <a:solidFill>
                  <a:schemeClr val="accent6"/>
                </a:solidFill>
                <a:latin typeface="Arial Black"/>
                <a:cs typeface="Sabon Next LT"/>
              </a:rPr>
              <a:t>Hiperparametros</a:t>
            </a:r>
            <a:r>
              <a:rPr lang="es-ES" sz="3600">
                <a:solidFill>
                  <a:schemeClr val="accent6"/>
                </a:solidFill>
                <a:latin typeface="Arial Black"/>
                <a:cs typeface="Sabon Next LT"/>
              </a:rPr>
              <a:t> para </a:t>
            </a:r>
            <a:r>
              <a:rPr lang="es-ES" sz="3600" err="1">
                <a:solidFill>
                  <a:schemeClr val="accent6"/>
                </a:solidFill>
                <a:latin typeface="Arial Black"/>
                <a:cs typeface="Sabon Next LT"/>
              </a:rPr>
              <a:t>XGBoost</a:t>
            </a:r>
            <a:endParaRPr lang="es-ES" sz="3600">
              <a:solidFill>
                <a:schemeClr val="accent6"/>
              </a:solidFill>
              <a:latin typeface="Arial Black"/>
              <a:cs typeface="Sabon Next LT"/>
            </a:endParaRPr>
          </a:p>
        </p:txBody>
      </p:sp>
      <p:pic>
        <p:nvPicPr>
          <p:cNvPr id="4" name="Imagen 3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EAACAAF5-8239-AAE1-1546-85AD4973F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320" y="1330137"/>
            <a:ext cx="75247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70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3571" y="391203"/>
            <a:ext cx="6893641" cy="980844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r>
              <a:rPr lang="es-CL"/>
              <a:t>Resultados obtenidos</a:t>
            </a:r>
          </a:p>
        </p:txBody>
      </p:sp>
      <p:sp>
        <p:nvSpPr>
          <p:cNvPr id="3084" name="Text Placeholder 2">
            <a:extLst>
              <a:ext uri="{FF2B5EF4-FFF2-40B4-BE49-F238E27FC236}">
                <a16:creationId xmlns:a16="http://schemas.microsoft.com/office/drawing/2014/main" id="{E1C94D22-7B0F-6F6A-A495-EFB555BF53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9379" y="4452172"/>
            <a:ext cx="3265880" cy="15276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MX">
              <a:cs typeface="Sabon Next LT"/>
            </a:endParaRPr>
          </a:p>
          <a:p>
            <a:r>
              <a:rPr lang="es-MX"/>
              <a:t>Reducción de hasta un 12% en error en los clústeres con mayor carga parasitaria.</a:t>
            </a:r>
            <a:endParaRPr lang="en-US">
              <a:cs typeface="Sabon Next LT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 anchor="ctr">
            <a:normAutofit/>
          </a:bodyPr>
          <a:lstStyle>
            <a:defPPr>
              <a:defRPr lang="es-ES"/>
            </a:defPPr>
          </a:lstStyle>
          <a:p>
            <a:pPr rtl="0">
              <a:spcAft>
                <a:spcPts val="600"/>
              </a:spcAft>
            </a:pPr>
            <a:fld id="{48F63A3B-78C7-47BE-AE5E-E10140E04643}" type="slidenum">
              <a:rPr lang="es-CL" noProof="0" smtClean="0"/>
              <a:pPr rtl="0">
                <a:spcAft>
                  <a:spcPts val="600"/>
                </a:spcAft>
              </a:pPr>
              <a:t>11</a:t>
            </a:fld>
            <a:endParaRPr lang="es-CL" noProof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47357E6C-8D9B-019D-B3E8-ACC1B71DC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933047"/>
              </p:ext>
            </p:extLst>
          </p:nvPr>
        </p:nvGraphicFramePr>
        <p:xfrm>
          <a:off x="573944" y="2605810"/>
          <a:ext cx="4495798" cy="1645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247899">
                  <a:extLst>
                    <a:ext uri="{9D8B030D-6E8A-4147-A177-3AD203B41FA5}">
                      <a16:colId xmlns:a16="http://schemas.microsoft.com/office/drawing/2014/main" val="2259710998"/>
                    </a:ext>
                  </a:extLst>
                </a:gridCol>
                <a:gridCol w="2247899">
                  <a:extLst>
                    <a:ext uri="{9D8B030D-6E8A-4147-A177-3AD203B41FA5}">
                      <a16:colId xmlns:a16="http://schemas.microsoft.com/office/drawing/2014/main" val="239890197"/>
                    </a:ext>
                  </a:extLst>
                </a:gridCol>
              </a:tblGrid>
              <a:tr h="164592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s-MX" sz="1800" b="0" i="0" u="none" strike="noStrike" noProof="0">
                          <a:solidFill>
                            <a:srgbClr val="1F2C8F"/>
                          </a:solidFill>
                          <a:latin typeface="Sabon Next LT"/>
                        </a:rPr>
                        <a:t>Inicio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MX" sz="1800" b="0" i="0" u="none" strike="noStrike" noProof="0">
                          <a:solidFill>
                            <a:srgbClr val="1F2C8F"/>
                          </a:solidFill>
                          <a:latin typeface="Sabon Next LT"/>
                        </a:rPr>
                        <a:t>R²: 0.821 </a:t>
                      </a:r>
                      <a:endParaRPr lang="es-MX"/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MX" sz="1800" b="0" i="0" u="none" strike="noStrike" noProof="0">
                          <a:solidFill>
                            <a:srgbClr val="1F2C8F"/>
                          </a:solidFill>
                          <a:latin typeface="Sabon Next LT"/>
                        </a:rPr>
                        <a:t>RMSE: 1.536</a:t>
                      </a:r>
                      <a:endParaRPr lang="es-MX"/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endParaRPr lang="es-MX" sz="1800" b="0" i="0" u="none" strike="noStrike" noProof="0">
                        <a:solidFill>
                          <a:srgbClr val="1F2C8F"/>
                        </a:solidFill>
                        <a:latin typeface="Sabon Next LT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s-MX" sz="1800" b="0" i="0" u="none" strike="noStrike" noProof="0">
                          <a:solidFill>
                            <a:srgbClr val="1F2C8F"/>
                          </a:solidFill>
                          <a:latin typeface="Sabon Next LT"/>
                        </a:rPr>
                        <a:t>Final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s-MX" sz="1800" b="0" i="0" u="none" strike="noStrike" noProof="0">
                          <a:solidFill>
                            <a:srgbClr val="1F2C8F"/>
                          </a:solidFill>
                          <a:latin typeface="Sabon Next LT"/>
                        </a:rPr>
                        <a:t>R² : 0.827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s-MX" sz="1800" b="0" i="0" u="none" strike="noStrike" noProof="0">
                          <a:solidFill>
                            <a:srgbClr val="1F2C8F"/>
                          </a:solidFill>
                          <a:latin typeface="Sabon Next LT"/>
                        </a:rPr>
                        <a:t>RMS : 1.511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233902"/>
                  </a:ext>
                </a:extLst>
              </a:tr>
            </a:tbl>
          </a:graphicData>
        </a:graphic>
      </p:graphicFrame>
      <p:pic>
        <p:nvPicPr>
          <p:cNvPr id="5" name="Imagen 4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F297D494-3508-668F-A46E-44FBE94BF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670" y="2081572"/>
            <a:ext cx="54387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955EFB-38EA-D6F8-9562-AC686B3D41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es-ES" smtClean="0"/>
              <a:pPr rtl="0"/>
              <a:t>12</a:t>
            </a:fld>
            <a:endParaRPr lang="es-E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0FD84F5-E76F-1CAC-A892-FECB2774EE0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778" y="1031186"/>
            <a:ext cx="5736420" cy="553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8AC91A7-AA34-6777-10C7-7005134C3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198" y="2178583"/>
            <a:ext cx="5981947" cy="233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799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1438"/>
            <a:ext cx="10511627" cy="1318621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CL"/>
              <a:t>Reflexión sobre fortalezas y debilidades</a:t>
            </a:r>
            <a:endParaRPr lang="es-CL">
              <a:cs typeface="Sabon Next LT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48F63A3B-78C7-47BE-AE5E-E10140E04643}" type="slidenum">
              <a:rPr lang="es-CL" noProof="0" smtClean="0"/>
              <a:pPr rtl="0"/>
              <a:t>13</a:t>
            </a:fld>
            <a:endParaRPr lang="es-CL" noProof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22C16F2-CA57-0815-0826-0C99F4B56E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720160" y="2314447"/>
            <a:ext cx="4255128" cy="3948557"/>
          </a:xfrm>
        </p:spPr>
        <p:txBody>
          <a:bodyPr/>
          <a:lstStyle/>
          <a:p>
            <a:pPr marL="0" indent="0">
              <a:buNone/>
            </a:pPr>
            <a:r>
              <a:rPr lang="es-MX"/>
              <a:t>Ventajas:</a:t>
            </a:r>
          </a:p>
          <a:p>
            <a:r>
              <a:rPr lang="es-MX"/>
              <a:t>El modelo segmentado permite capturar diferencias relevantes entre centros de cultivo con condiciones distintas</a:t>
            </a:r>
          </a:p>
          <a:p>
            <a:r>
              <a:rPr lang="es-MX"/>
              <a:t>Ayuda a mitigar errores en los extremos</a:t>
            </a:r>
          </a:p>
          <a:p>
            <a:r>
              <a:rPr lang="es-MX"/>
              <a:t>Escalable y reproducible para nuevos datos segmentados.</a:t>
            </a:r>
          </a:p>
          <a:p>
            <a:r>
              <a:rPr lang="es-MX"/>
              <a:t>Se puede interpretar mejor qué variables afectan a cada grupo</a:t>
            </a:r>
          </a:p>
          <a:p>
            <a:endParaRPr lang="es-CL"/>
          </a:p>
        </p:txBody>
      </p: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985BF8F8-2CCB-94BE-6D30-E75D17877FC7}"/>
              </a:ext>
            </a:extLst>
          </p:cNvPr>
          <p:cNvSpPr txBox="1">
            <a:spLocks/>
          </p:cNvSpPr>
          <p:nvPr/>
        </p:nvSpPr>
        <p:spPr>
          <a:xfrm>
            <a:off x="6216712" y="2314447"/>
            <a:ext cx="4255128" cy="3948557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defPPr>
              <a:defRPr lang="es-ES"/>
            </a:defPPr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/>
              <a:t>Desventajas:</a:t>
            </a:r>
          </a:p>
          <a:p>
            <a:r>
              <a:rPr lang="es-MX"/>
              <a:t>La selección adecuada del número de clústeres es crítica y no siempre evidente.</a:t>
            </a:r>
          </a:p>
          <a:p>
            <a:r>
              <a:rPr lang="es-MX"/>
              <a:t>Riesgo de sobreajuste si los clústeres son demasiado pequeños o no representativos.</a:t>
            </a:r>
          </a:p>
          <a:p>
            <a:pPr marL="0" indent="0">
              <a:buNone/>
            </a:pP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2F5AF6-C558-38BC-9248-7EFCA3C12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0"/>
              <a:t>Discusión Crítica de Resultados y Limitaciones</a:t>
            </a:r>
            <a:endParaRPr lang="es-CL" sz="3200" b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117CF0-7581-D854-BE35-752B05954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9" y="2303029"/>
            <a:ext cx="5025225" cy="3497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/>
              <a:t>Limitaciones persistentes:</a:t>
            </a:r>
          </a:p>
          <a:p>
            <a:r>
              <a:rPr lang="es-CL"/>
              <a:t>Se muestran mejoras marginales</a:t>
            </a:r>
          </a:p>
          <a:p>
            <a:r>
              <a:rPr lang="es-MX"/>
              <a:t>Se obliga a fijar un número k de clústeres preciso</a:t>
            </a:r>
          </a:p>
          <a:p>
            <a:r>
              <a:rPr lang="es-MX"/>
              <a:t>Se </a:t>
            </a:r>
            <a:r>
              <a:rPr lang="es-CL"/>
              <a:t>incrementa la complejidad operacional</a:t>
            </a:r>
            <a:endParaRPr lang="es-MX"/>
          </a:p>
          <a:p>
            <a:pPr marL="0" indent="0">
              <a:buNone/>
            </a:pPr>
            <a:endParaRPr lang="es-MX"/>
          </a:p>
          <a:p>
            <a:pPr marL="0" indent="0">
              <a:buNone/>
            </a:pPr>
            <a:r>
              <a:rPr lang="es-MX"/>
              <a:t>Aunque a  futuro, la incorporación de nuevas variables podría mejorar aún más la precisión y utilidad del modelo.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D60AB0-383F-75A7-E84C-9A107D8E06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es-ES" smtClean="0"/>
              <a:pPr rtl="0"/>
              <a:t>14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BE6F07E-E760-44B8-F5E3-C4259DC97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99" y="2303029"/>
            <a:ext cx="5782800" cy="262653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020704A-0828-5478-94F4-7C279121E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" y="4929568"/>
            <a:ext cx="5782800" cy="9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30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CL" noProof="0"/>
              <a:t>Conclusión</a:t>
            </a:r>
            <a:br>
              <a:rPr lang="es-CL" noProof="0"/>
            </a:br>
            <a:endParaRPr lang="es-CL" noProof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901E587-CEEC-260C-AEE9-13740E7874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63009"/>
            <a:ext cx="6583680" cy="1531357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CL" noProof="0"/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94366"/>
            <a:ext cx="6583680" cy="3701962"/>
          </a:xfrm>
        </p:spPr>
        <p:txBody>
          <a:bodyPr vert="horz" lIns="91440" tIns="0" rIns="91440" bIns="0" rtlCol="0" anchor="t">
            <a:normAutofit fontScale="92500" lnSpcReduction="10000"/>
          </a:bodyPr>
          <a:lstStyle>
            <a:defPPr>
              <a:defRPr lang="es-ES"/>
            </a:defPPr>
          </a:lstStyle>
          <a:p>
            <a:pPr marL="457200" indent="-457200" rtl="0">
              <a:buAutoNum type="arabicPeriod"/>
            </a:pPr>
            <a:r>
              <a:rPr lang="es-CL" sz="2000" noProof="0"/>
              <a:t>Introducción</a:t>
            </a:r>
            <a:endParaRPr lang="es-ES">
              <a:cs typeface="Sabon Next LT"/>
            </a:endParaRPr>
          </a:p>
          <a:p>
            <a:pPr marL="457200" indent="-457200" rtl="0">
              <a:buAutoNum type="arabicPeriod"/>
            </a:pPr>
            <a:r>
              <a:rPr lang="es-CL" sz="2000" noProof="0"/>
              <a:t>Razones de relevancia del problema</a:t>
            </a:r>
            <a:endParaRPr lang="es-CL" sz="2000" noProof="0">
              <a:cs typeface="Sabon Next LT"/>
            </a:endParaRPr>
          </a:p>
          <a:p>
            <a:pPr marL="457200" indent="-457200" rtl="0">
              <a:buAutoNum type="arabicPeriod"/>
            </a:pPr>
            <a:r>
              <a:rPr lang="es-CL" sz="2000" noProof="0"/>
              <a:t>Motivaciones para el Análisis</a:t>
            </a:r>
            <a:endParaRPr lang="es-CL" sz="2000" noProof="0">
              <a:cs typeface="Sabon Next LT"/>
            </a:endParaRPr>
          </a:p>
          <a:p>
            <a:pPr marL="457200" indent="-457200" rtl="0">
              <a:buAutoNum type="arabicPeriod"/>
            </a:pPr>
            <a:r>
              <a:rPr lang="es-CL" sz="2000" noProof="0"/>
              <a:t>Soluciones identificadas</a:t>
            </a:r>
            <a:endParaRPr lang="es-CL" sz="2000" noProof="0">
              <a:cs typeface="Sabon Next LT"/>
            </a:endParaRPr>
          </a:p>
          <a:p>
            <a:pPr marL="457200" indent="-457200" rtl="0">
              <a:buAutoNum type="arabicPeriod"/>
            </a:pPr>
            <a:r>
              <a:rPr lang="es-CL" sz="2000" noProof="0"/>
              <a:t>Descripción de los datos</a:t>
            </a:r>
            <a:endParaRPr lang="es-CL" sz="2000" noProof="0">
              <a:cs typeface="Sabon Next LT"/>
            </a:endParaRPr>
          </a:p>
          <a:p>
            <a:pPr marL="457200" indent="-457200" rtl="0">
              <a:buAutoNum type="arabicPeriod"/>
            </a:pPr>
            <a:r>
              <a:rPr lang="es-CL" sz="2000" noProof="0"/>
              <a:t>Análisis exploratorio</a:t>
            </a:r>
            <a:endParaRPr lang="es-CL" sz="2000" noProof="0">
              <a:cs typeface="Sabon Next LT"/>
            </a:endParaRPr>
          </a:p>
          <a:p>
            <a:pPr marL="457200" indent="-457200" rtl="0">
              <a:buAutoNum type="arabicPeriod"/>
            </a:pPr>
            <a:r>
              <a:rPr lang="es-CL" sz="2000" noProof="0"/>
              <a:t>Modelo de predicción: </a:t>
            </a:r>
            <a:r>
              <a:rPr lang="es-CL" sz="2000" noProof="0" err="1"/>
              <a:t>XGBRegressor</a:t>
            </a:r>
            <a:r>
              <a:rPr lang="es-CL" sz="2000" noProof="0"/>
              <a:t> con </a:t>
            </a:r>
            <a:r>
              <a:rPr lang="es-CL" sz="2000" noProof="0" err="1"/>
              <a:t>Kmeans</a:t>
            </a:r>
            <a:endParaRPr lang="es-CL" sz="2000" noProof="0">
              <a:cs typeface="Sabon Next LT"/>
            </a:endParaRPr>
          </a:p>
          <a:p>
            <a:pPr marL="457200" indent="-457200" rtl="0">
              <a:buAutoNum type="arabicPeriod"/>
            </a:pPr>
            <a:r>
              <a:rPr lang="es-CL" sz="2000" noProof="0"/>
              <a:t>Resultados obtenidos</a:t>
            </a:r>
            <a:endParaRPr lang="es-CL" sz="2000" noProof="0">
              <a:cs typeface="Sabon Next LT"/>
            </a:endParaRPr>
          </a:p>
          <a:p>
            <a:pPr marL="457200" indent="-457200" rtl="0">
              <a:buAutoNum type="arabicPeriod"/>
            </a:pPr>
            <a:r>
              <a:rPr lang="es-CL" sz="2000"/>
              <a:t>Reflexión</a:t>
            </a:r>
            <a:r>
              <a:rPr lang="es-CL" sz="2000" noProof="0"/>
              <a:t> sobre fortalezas y debilidades</a:t>
            </a:r>
            <a:endParaRPr lang="es-CL" sz="2000" noProof="0">
              <a:cs typeface="Sabon Next LT"/>
            </a:endParaRPr>
          </a:p>
          <a:p>
            <a:pPr rtl="0"/>
            <a:endParaRPr lang="es-CL" sz="2000" noProof="0"/>
          </a:p>
          <a:p>
            <a:pPr rtl="0"/>
            <a:endParaRPr lang="es-CL" sz="2000" noProof="0"/>
          </a:p>
          <a:p>
            <a:pPr rtl="0"/>
            <a:endParaRPr lang="es-CL" noProof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48F63A3B-78C7-47BE-AE5E-E10140E04643}" type="slidenum">
              <a:rPr lang="es-CL" noProof="0" smtClean="0"/>
              <a:pPr rtl="0"/>
              <a:t>2</a:t>
            </a:fld>
            <a:endParaRPr lang="es-CL" noProof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441" y="1061623"/>
            <a:ext cx="5723586" cy="1292278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CL" noProof="0"/>
              <a:t>Introducción</a:t>
            </a:r>
            <a:endParaRPr lang="es-CL" noProof="0">
              <a:latin typeface="+mn-lt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FA495FB-D454-1125-5F60-5C4F39C3F6D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4397" r="24397"/>
          <a:stretch/>
        </p:blipFill>
        <p:spPr>
          <a:xfrm>
            <a:off x="443344" y="0"/>
            <a:ext cx="4344695" cy="6359525"/>
          </a:xfr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7E996DF-0545-B82F-5DF4-14D953365546}"/>
              </a:ext>
            </a:extLst>
          </p:cNvPr>
          <p:cNvSpPr txBox="1">
            <a:spLocks/>
          </p:cNvSpPr>
          <p:nvPr/>
        </p:nvSpPr>
        <p:spPr>
          <a:xfrm>
            <a:off x="5702441" y="2747950"/>
            <a:ext cx="4496554" cy="304972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es-ES"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es-ES"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345" indent="-347345" fontAlgn="base"/>
            <a:r>
              <a:rPr lang="es-MX" sz="3600"/>
              <a:t>¿Qué es el </a:t>
            </a:r>
            <a:r>
              <a:rPr lang="es-MX" sz="3600" err="1"/>
              <a:t>caligus</a:t>
            </a:r>
            <a:r>
              <a:rPr lang="es-MX" sz="3600"/>
              <a:t>?</a:t>
            </a:r>
            <a:endParaRPr lang="es-ES" sz="3600">
              <a:cs typeface="Sabon Next LT"/>
            </a:endParaRPr>
          </a:p>
          <a:p>
            <a:pPr marL="347345" indent="-347345" fontAlgn="base"/>
            <a:endParaRPr lang="es-MX" sz="3600">
              <a:cs typeface="Sabon Next LT"/>
            </a:endParaRPr>
          </a:p>
          <a:p>
            <a:pPr marL="347345" indent="-347345" fontAlgn="base"/>
            <a:r>
              <a:rPr lang="es-MX" sz="3600" dirty="0"/>
              <a:t>¿</a:t>
            </a:r>
            <a:r>
              <a:rPr lang="es-MX" sz="3600"/>
              <a:t>Afecta globalmente?</a:t>
            </a:r>
            <a:endParaRPr lang="es-MX" sz="3600">
              <a:cs typeface="Sabon Next LT"/>
            </a:endParaRPr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1089213"/>
            <a:ext cx="9879437" cy="980844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pPr rtl="0">
              <a:lnSpc>
                <a:spcPct val="90000"/>
              </a:lnSpc>
            </a:pPr>
            <a:r>
              <a:rPr lang="es-CL" sz="3300" noProof="0"/>
              <a:t>Razones de relevancia del problema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3DC76F1-71F0-2E69-43FB-88E150D623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1966" y="2364336"/>
            <a:ext cx="2975217" cy="370426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noProof="0"/>
              <a:t>Impacto en bienestar animal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noProof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noProof="0"/>
              <a:t>Aumento en hembras </a:t>
            </a:r>
            <a:r>
              <a:rPr lang="es-CL" noProof="0" err="1"/>
              <a:t>ovígeras</a:t>
            </a:r>
            <a:endParaRPr lang="es-CL" noProof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noProof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noProof="0"/>
              <a:t>Desbalances estructurales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5652DF3-ECC7-8E37-3A9F-DE5070461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781" y="2230582"/>
            <a:ext cx="7267715" cy="3906396"/>
          </a:xfrm>
          <a:prstGeom prst="rect">
            <a:avLst/>
          </a:prstGeom>
          <a:noFill/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BCB20F9-94E8-64CD-4BF7-1B4C609D0F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48F63A3B-78C7-47BE-AE5E-E10140E04643}" type="slidenum">
              <a:rPr lang="es-CL" noProof="0" smtClean="0"/>
              <a:pPr rtl="0">
                <a:spcAft>
                  <a:spcPts val="600"/>
                </a:spcAft>
              </a:pPr>
              <a:t>4</a:t>
            </a:fld>
            <a:endParaRPr lang="es-CL" noProof="0"/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68" y="928688"/>
            <a:ext cx="9875463" cy="999746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r>
              <a:rPr lang="es-CL"/>
              <a:t>Motivaciones para el Análisis</a:t>
            </a:r>
          </a:p>
        </p:txBody>
      </p:sp>
      <p:pic>
        <p:nvPicPr>
          <p:cNvPr id="5" name="Imagen 4" descr="Un barco en el agua&#10;&#10;El contenido generado por IA puede ser incorrecto.">
            <a:extLst>
              <a:ext uri="{FF2B5EF4-FFF2-40B4-BE49-F238E27FC236}">
                <a16:creationId xmlns:a16="http://schemas.microsoft.com/office/drawing/2014/main" id="{D93C0988-73A8-6F5E-3593-D1B7F61C4A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80" b="-3"/>
          <a:stretch>
            <a:fillRect/>
          </a:stretch>
        </p:blipFill>
        <p:spPr>
          <a:xfrm>
            <a:off x="1158268" y="2174442"/>
            <a:ext cx="5829147" cy="3961593"/>
          </a:xfrm>
          <a:prstGeom prst="rect">
            <a:avLst/>
          </a:prstGeom>
          <a:noFill/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548546" y="2174442"/>
            <a:ext cx="3485184" cy="3961593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fontAlgn="base"/>
            <a:r>
              <a:rPr lang="es-MX"/>
              <a:t>Reducir los costos asociados a tratamientos antiparasitarios.</a:t>
            </a:r>
          </a:p>
          <a:p>
            <a:pPr marL="0" indent="0" fontAlgn="base">
              <a:buNone/>
            </a:pPr>
            <a:endParaRPr lang="es-MX"/>
          </a:p>
          <a:p>
            <a:pPr fontAlgn="base"/>
            <a:r>
              <a:rPr lang="es-MX"/>
              <a:t>Disminuir la mortalidad y morbilidad de los peces.</a:t>
            </a:r>
          </a:p>
          <a:p>
            <a:pPr marL="0" indent="0" fontAlgn="base">
              <a:buNone/>
            </a:pPr>
            <a:endParaRPr lang="es-MX"/>
          </a:p>
          <a:p>
            <a:pPr fontAlgn="base"/>
            <a:r>
              <a:rPr lang="es-MX"/>
              <a:t>Mejorar el bienestar animal, en línea con los estándares internacionales de producción.</a:t>
            </a:r>
          </a:p>
          <a:p>
            <a:pPr marL="0" indent="0" fontAlgn="base">
              <a:buNone/>
            </a:pPr>
            <a:endParaRPr lang="es-MX"/>
          </a:p>
        </p:txBody>
      </p:sp>
      <p:sp>
        <p:nvSpPr>
          <p:cNvPr id="23" name="Marcador de número de diapositiva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 anchor="ctr">
            <a:normAutofit/>
          </a:bodyPr>
          <a:lstStyle>
            <a:defPPr>
              <a:defRPr lang="es-ES"/>
            </a:defPPr>
          </a:lstStyle>
          <a:p>
            <a:pPr rtl="0">
              <a:spcAft>
                <a:spcPts val="600"/>
              </a:spcAft>
            </a:pPr>
            <a:fld id="{48F63A3B-78C7-47BE-AE5E-E10140E04643}" type="slidenum">
              <a:rPr lang="es-CL" noProof="0" smtClean="0"/>
              <a:pPr rtl="0">
                <a:spcAft>
                  <a:spcPts val="600"/>
                </a:spcAft>
              </a:pPr>
              <a:t>5</a:t>
            </a:fld>
            <a:endParaRPr lang="es-CL" noProof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755" y="928688"/>
            <a:ext cx="4266008" cy="118885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CL"/>
              <a:t>soluciones identificadas</a:t>
            </a:r>
            <a:endParaRPr lang="es-CL" noProof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48F63A3B-78C7-47BE-AE5E-E10140E04643}" type="slidenum">
              <a:rPr lang="es-CL" noProof="0" smtClean="0"/>
              <a:pPr rtl="0"/>
              <a:t>6</a:t>
            </a:fld>
            <a:endParaRPr lang="es-CL" noProof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689755" y="3096286"/>
            <a:ext cx="5320368" cy="2945698"/>
          </a:xfrm>
        </p:spPr>
        <p:txBody>
          <a:bodyPr rtlCol="0"/>
          <a:lstStyle>
            <a:defPPr>
              <a:defRPr lang="es-ES"/>
            </a:def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/>
              <a:t>Fortalecimiento del monitoreo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/>
              <a:t>Integración de variables ambientales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/>
              <a:t>Diseño de planes rotativos</a:t>
            </a:r>
            <a:endParaRPr lang="es-CL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FBD04B0-D849-E090-0651-062D50A1C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467" y="517523"/>
            <a:ext cx="3962593" cy="302723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E93EF40-0EFA-E412-543D-60FDCEBA5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467" y="3544755"/>
            <a:ext cx="3962593" cy="305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99975"/>
            <a:ext cx="7796464" cy="1329649"/>
          </a:xfrm>
        </p:spPr>
        <p:txBody>
          <a:bodyPr rtlCol="0"/>
          <a:lstStyle>
            <a:defPPr>
              <a:defRPr lang="es-ES"/>
            </a:defPPr>
          </a:lstStyle>
          <a:p>
            <a:pPr algn="ctr"/>
            <a:r>
              <a:rPr lang="es-CL"/>
              <a:t>Descripción de los datos</a:t>
            </a:r>
            <a:br>
              <a:rPr lang="es-CL"/>
            </a:br>
            <a:r>
              <a:rPr lang="es-CL" sz="2000">
                <a:latin typeface="+mn-lt"/>
              </a:rPr>
              <a:t>¿Como se limpiaron?</a:t>
            </a:r>
            <a:endParaRPr lang="es-CL">
              <a:cs typeface="Sabon Next LT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48F63A3B-78C7-47BE-AE5E-E10140E04643}" type="slidenum">
              <a:rPr lang="es-CL" noProof="0" smtClean="0"/>
              <a:pPr rtl="0"/>
              <a:t>7</a:t>
            </a:fld>
            <a:endParaRPr lang="es-CL" noProof="0"/>
          </a:p>
        </p:txBody>
      </p:sp>
      <p:sp>
        <p:nvSpPr>
          <p:cNvPr id="17" name="Marcador de contenido 6">
            <a:extLst>
              <a:ext uri="{FF2B5EF4-FFF2-40B4-BE49-F238E27FC236}">
                <a16:creationId xmlns:a16="http://schemas.microsoft.com/office/drawing/2014/main" id="{33680A80-5C61-DD02-1119-0565C0AD5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824751" y="1765426"/>
            <a:ext cx="5975760" cy="4707802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r>
              <a:rPr lang="es-MX" sz="1600"/>
              <a:t>Variables principales: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/>
              <a:t>Identificación del centro: Código Centro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/>
              <a:t>Dimensiones temporales: Año, Semana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/>
              <a:t>Ubicación: Región, ACS (Agrupación de Concesiones de Salmón)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/>
              <a:t>Biología: Especie (Salmón del Atlántico, Trucha Arcoíris, etc.)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/>
              <a:t>Indicadores biológicos:</a:t>
            </a:r>
            <a:br>
              <a:rPr lang="es-MX" sz="1600"/>
            </a:br>
            <a:r>
              <a:rPr lang="es-MX" sz="1600"/>
              <a:t>-</a:t>
            </a:r>
            <a:r>
              <a:rPr lang="es-MX" sz="1600" err="1"/>
              <a:t>Prom</a:t>
            </a:r>
            <a:r>
              <a:rPr lang="es-MX" sz="1600"/>
              <a:t>. Hembras </a:t>
            </a:r>
            <a:r>
              <a:rPr lang="es-MX" sz="1600" err="1"/>
              <a:t>Ovígeras</a:t>
            </a:r>
            <a:br>
              <a:rPr lang="es-MX" sz="1600"/>
            </a:br>
            <a:r>
              <a:rPr lang="es-MX" sz="1600"/>
              <a:t>-</a:t>
            </a:r>
            <a:r>
              <a:rPr lang="es-MX" sz="1600" err="1"/>
              <a:t>Prom</a:t>
            </a:r>
            <a:r>
              <a:rPr lang="es-MX" sz="1600"/>
              <a:t>. Adultos Móviles</a:t>
            </a:r>
            <a:br>
              <a:rPr lang="es-MX" sz="1600"/>
            </a:br>
            <a:r>
              <a:rPr lang="es-MX" sz="1600"/>
              <a:t>-</a:t>
            </a:r>
            <a:r>
              <a:rPr lang="es-MX" sz="1600" err="1"/>
              <a:t>Prom</a:t>
            </a:r>
            <a:r>
              <a:rPr lang="es-MX" sz="1600"/>
              <a:t>. Juveniles</a:t>
            </a:r>
            <a:br>
              <a:rPr lang="es-MX" sz="1600"/>
            </a:br>
            <a:r>
              <a:rPr lang="es-MX" sz="1600"/>
              <a:t>-</a:t>
            </a:r>
            <a:r>
              <a:rPr lang="es-MX" sz="1600" err="1"/>
              <a:t>Prom</a:t>
            </a:r>
            <a:r>
              <a:rPr lang="es-MX" sz="1600"/>
              <a:t>. Parásitos Totales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/>
              <a:t>Condiciones ambientales:</a:t>
            </a:r>
            <a:br>
              <a:rPr lang="es-MX" sz="1600"/>
            </a:br>
            <a:r>
              <a:rPr lang="es-MX" sz="1600"/>
              <a:t>-Temperatura</a:t>
            </a:r>
            <a:br>
              <a:rPr lang="es-MX" sz="1600"/>
            </a:br>
            <a:r>
              <a:rPr lang="es-MX" sz="1600"/>
              <a:t>-Salinidad</a:t>
            </a:r>
            <a:endParaRPr lang="es-CL" sz="2000" noProof="0"/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457199"/>
            <a:ext cx="7631709" cy="717108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CL" noProof="0"/>
              <a:t>Análisis exploratorio</a:t>
            </a:r>
          </a:p>
        </p:txBody>
      </p:sp>
      <p:sp>
        <p:nvSpPr>
          <p:cNvPr id="14" name="Marcador de contenido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95628" y="1431656"/>
            <a:ext cx="3582955" cy="1752801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marL="0" indent="0">
              <a:buNone/>
            </a:pPr>
            <a:r>
              <a:rPr lang="es-MX" sz="1600" b="1"/>
              <a:t>Distribución de parásitos: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/>
              <a:t>Promedio de parásitos totales es de un aproximado de 6.42 por salmón.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/>
              <a:t>Promedio de hembras </a:t>
            </a:r>
            <a:r>
              <a:rPr lang="es-MX" sz="1600" err="1"/>
              <a:t>ovígeras</a:t>
            </a:r>
            <a:r>
              <a:rPr lang="es-MX" sz="1600"/>
              <a:t> es de un aproximado de 1.52 por producción.</a:t>
            </a:r>
            <a:endParaRPr lang="es-CL" sz="1600" noProof="0"/>
          </a:p>
        </p:txBody>
      </p:sp>
      <p:sp>
        <p:nvSpPr>
          <p:cNvPr id="13" name="Marcador de contenido 5">
            <a:extLst>
              <a:ext uri="{FF2B5EF4-FFF2-40B4-BE49-F238E27FC236}">
                <a16:creationId xmlns:a16="http://schemas.microsoft.com/office/drawing/2014/main" id="{58AC0C8B-8A7A-9FAE-2D0F-4D1C3A8C3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8388" y="3215129"/>
            <a:ext cx="3763963" cy="1481257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r>
              <a:rPr lang="es-MX" sz="1600" b="1"/>
              <a:t>Condiciones ambientales: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/>
              <a:t>La temperatura promedio es de 10,3 °C en general y el promedio de concentración de la salinidad 28.26 </a:t>
            </a:r>
            <a:r>
              <a:rPr lang="es-MX" sz="1600" err="1"/>
              <a:t>pmm</a:t>
            </a:r>
            <a:r>
              <a:rPr lang="es-MX" sz="1600"/>
              <a:t>/kg en general.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48F63A3B-78C7-47BE-AE5E-E10140E04643}" type="slidenum">
              <a:rPr lang="es-CL" noProof="0" smtClean="0"/>
              <a:pPr rtl="0"/>
              <a:t>8</a:t>
            </a:fld>
            <a:endParaRPr lang="es-CL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6D91D6-F188-70AB-A7A9-C6303F41E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741" y="4328480"/>
            <a:ext cx="439102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D78F4B6-D5BF-9534-0C96-C719DA1CA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212" y="4328480"/>
            <a:ext cx="4343400" cy="2381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C2DF847-068C-E64A-D8BC-123D497B9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253" y="1602440"/>
            <a:ext cx="460057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D03D59-EFAB-F40A-222C-7CD2D8B6F7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es-ES" smtClean="0"/>
              <a:pPr rtl="0"/>
              <a:t>9</a:t>
            </a:fld>
            <a:endParaRPr lang="es-ES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A8B0C45F-17A4-09DE-FBAF-056A90BB227B}"/>
              </a:ext>
            </a:extLst>
          </p:cNvPr>
          <p:cNvSpPr txBox="1">
            <a:spLocks/>
          </p:cNvSpPr>
          <p:nvPr/>
        </p:nvSpPr>
        <p:spPr>
          <a:xfrm>
            <a:off x="2019873" y="293800"/>
            <a:ext cx="8157172" cy="1265664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ES"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/>
              <a:t>Modelo de predicción: XGBRegressor con kmeans</a:t>
            </a:r>
            <a:endParaRPr lang="es-CL">
              <a:cs typeface="Sabon Next LT"/>
            </a:endParaRPr>
          </a:p>
        </p:txBody>
      </p:sp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AC71239E-1018-5439-C25A-8EC5EC13C43F}"/>
              </a:ext>
            </a:extLst>
          </p:cNvPr>
          <p:cNvSpPr txBox="1">
            <a:spLocks/>
          </p:cNvSpPr>
          <p:nvPr/>
        </p:nvSpPr>
        <p:spPr>
          <a:xfrm>
            <a:off x="779872" y="2274514"/>
            <a:ext cx="2534970" cy="3721817"/>
          </a:xfrm>
          <a:prstGeom prst="rect">
            <a:avLst/>
          </a:prstGeom>
        </p:spPr>
        <p:txBody>
          <a:bodyPr rtlCol="0">
            <a:normAutofit/>
          </a:bodyPr>
          <a:lstStyle>
            <a:defPPr>
              <a:defRPr lang="es-ES"/>
            </a:defPPr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es-ES"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es-ES"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600"/>
              <a:t>Variables Cuantitativas:</a:t>
            </a:r>
          </a:p>
          <a:p>
            <a:pPr marL="285750" indent="-285750"/>
            <a:r>
              <a:rPr lang="es-MX" sz="1600"/>
              <a:t>Semana</a:t>
            </a:r>
          </a:p>
          <a:p>
            <a:pPr marL="285750" indent="-285750"/>
            <a:r>
              <a:rPr lang="es-MX" sz="1600"/>
              <a:t>Año</a:t>
            </a:r>
          </a:p>
          <a:p>
            <a:pPr marL="285750" indent="-285750"/>
            <a:r>
              <a:rPr lang="es-MX" sz="1600"/>
              <a:t>Temperatura</a:t>
            </a:r>
          </a:p>
          <a:p>
            <a:pPr marL="285750" indent="-285750"/>
            <a:r>
              <a:rPr lang="es-MX" sz="1600"/>
              <a:t>Salinidad</a:t>
            </a:r>
          </a:p>
          <a:p>
            <a:pPr marL="285750" indent="-285750"/>
            <a:r>
              <a:rPr lang="es-MX" sz="1600" err="1"/>
              <a:t>Prom</a:t>
            </a:r>
            <a:r>
              <a:rPr lang="es-MX" sz="1600"/>
              <a:t>. Adultos Móviles</a:t>
            </a:r>
          </a:p>
          <a:p>
            <a:pPr marL="285750" indent="-285750"/>
            <a:r>
              <a:rPr lang="es-MX" sz="1600" err="1"/>
              <a:t>Prom</a:t>
            </a:r>
            <a:r>
              <a:rPr lang="es-MX" sz="1600"/>
              <a:t>. Juveniles</a:t>
            </a:r>
          </a:p>
          <a:p>
            <a:pPr marL="0" indent="0">
              <a:buNone/>
            </a:pPr>
            <a:r>
              <a:rPr lang="es-MX" sz="1600"/>
              <a:t>Variables Categóricas:</a:t>
            </a:r>
          </a:p>
          <a:p>
            <a:pPr marL="285750" indent="-285750"/>
            <a:r>
              <a:rPr lang="es-MX" sz="1600"/>
              <a:t>Región</a:t>
            </a:r>
          </a:p>
          <a:p>
            <a:pPr marL="285750" indent="-285750"/>
            <a:r>
              <a:rPr lang="es-MX" sz="1600"/>
              <a:t>ACS</a:t>
            </a:r>
          </a:p>
          <a:p>
            <a:pPr marL="285750" indent="-285750"/>
            <a:r>
              <a:rPr lang="es-MX" sz="1600"/>
              <a:t>Especie</a:t>
            </a:r>
          </a:p>
          <a:p>
            <a:endParaRPr lang="es-CL"/>
          </a:p>
        </p:txBody>
      </p: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E970E5DE-CDFB-5B96-86DC-16B8344089FD}"/>
              </a:ext>
            </a:extLst>
          </p:cNvPr>
          <p:cNvSpPr txBox="1">
            <a:spLocks/>
          </p:cNvSpPr>
          <p:nvPr/>
        </p:nvSpPr>
        <p:spPr>
          <a:xfrm>
            <a:off x="3868199" y="4377967"/>
            <a:ext cx="5305474" cy="2109704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47472" indent="-347472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es-ES"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685800" indent="-347472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es-ES"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/>
              <a:t>Número optimo de clústeres: </a:t>
            </a:r>
            <a:r>
              <a:rPr lang="es-CL" sz="1600"/>
              <a:t>k=3</a:t>
            </a:r>
          </a:p>
          <a:p>
            <a:endParaRPr lang="es-CL" sz="1600"/>
          </a:p>
          <a:p>
            <a:r>
              <a:rPr lang="es-MX" sz="1600"/>
              <a:t>Se seleccionó solo variables cuantitativas para el </a:t>
            </a:r>
            <a:r>
              <a:rPr lang="es-MX" sz="1600" err="1"/>
              <a:t>clustering</a:t>
            </a:r>
            <a:r>
              <a:rPr lang="es-MX" sz="160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err="1"/>
              <a:t>Prom</a:t>
            </a:r>
            <a:r>
              <a:rPr lang="es-MX" sz="1600"/>
              <a:t>. Adultos Móviles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err="1"/>
              <a:t>Prom</a:t>
            </a:r>
            <a:r>
              <a:rPr lang="es-MX" sz="1600"/>
              <a:t>. Hembras </a:t>
            </a:r>
            <a:r>
              <a:rPr lang="es-MX" sz="1600" err="1"/>
              <a:t>Ovígeras</a:t>
            </a:r>
            <a:endParaRPr lang="es-MX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err="1"/>
              <a:t>Prom</a:t>
            </a:r>
            <a:r>
              <a:rPr lang="es-MX" sz="1600"/>
              <a:t>. Juveniles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/>
              <a:t>Temperatura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/>
              <a:t>Salinidad</a:t>
            </a:r>
          </a:p>
        </p:txBody>
      </p:sp>
      <p:pic>
        <p:nvPicPr>
          <p:cNvPr id="2" name="Imagen 1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6D8B59B9-09B0-FD2C-8DCC-F0975438A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029" y="1714500"/>
            <a:ext cx="67818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83385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99543C-82E8-4821-93BD-5A60BEB423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FA76D1-3C6D-40BC-A42D-496B6EDE8B8C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D7B7F6F-2C08-4296-B7AB-C2C3F421924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15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Personalizar</vt:lpstr>
      <vt:lpstr>Caligidosis Bajo la Lupa: ¿Qué Nos Dicen los Parásitos del Mar?</vt:lpstr>
      <vt:lpstr>agenda</vt:lpstr>
      <vt:lpstr>Introducción</vt:lpstr>
      <vt:lpstr>Razones de relevancia del problema</vt:lpstr>
      <vt:lpstr>Motivaciones para el Análisis</vt:lpstr>
      <vt:lpstr>soluciones identificadas</vt:lpstr>
      <vt:lpstr>Descripción de los datos ¿Como se limpiaron?</vt:lpstr>
      <vt:lpstr>Análisis exploratorio</vt:lpstr>
      <vt:lpstr>PowerPoint Presentation</vt:lpstr>
      <vt:lpstr>PowerPoint Presentation</vt:lpstr>
      <vt:lpstr>Resultados obtenidos</vt:lpstr>
      <vt:lpstr>PowerPoint Presentation</vt:lpstr>
      <vt:lpstr>Reflexión sobre fortalezas y debilidades</vt:lpstr>
      <vt:lpstr>Discusión Crítica de Resultados y Limitaciones</vt:lpstr>
      <vt:lpstr>Conclusión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revision>4</cp:revision>
  <dcterms:created xsi:type="dcterms:W3CDTF">2025-06-22T00:19:00Z</dcterms:created>
  <dcterms:modified xsi:type="dcterms:W3CDTF">2025-06-23T01:58:49Z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